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1" r:id="rId4"/>
    <p:sldId id="264" r:id="rId5"/>
    <p:sldId id="258" r:id="rId6"/>
    <p:sldId id="259" r:id="rId7"/>
    <p:sldId id="260" r:id="rId8"/>
    <p:sldId id="263" r:id="rId9"/>
    <p:sldId id="262" r:id="rId10"/>
    <p:sldId id="268" r:id="rId11"/>
    <p:sldId id="267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388C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931"/>
        <p:guide pos="36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mit\Desktop\Dexam\Final_Precedex_data_3_with_30_patient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mit\Desktop\Dexam\Final_Precedex_data_3_with_30_pati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28871391076764E-2"/>
          <c:y val="7.5493601414027237E-2"/>
          <c:w val="0.88803779527559112"/>
          <c:h val="0.82856754218466144"/>
        </c:manualLayout>
      </c:layout>
      <c:lineChart>
        <c:grouping val="standard"/>
        <c:varyColors val="0"/>
        <c:ser>
          <c:idx val="0"/>
          <c:order val="0"/>
          <c:tx>
            <c:v>SBP Dexa</c:v>
          </c:tx>
          <c:marker>
            <c:symbol val="none"/>
          </c:marker>
          <c:cat>
            <c:numLit>
              <c:formatCode>General</c:formatCode>
              <c:ptCount val="7"/>
              <c:pt idx="0">
                <c:v>0</c:v>
              </c:pt>
              <c:pt idx="1">
                <c:v>6</c:v>
              </c:pt>
              <c:pt idx="2">
                <c:v>12</c:v>
              </c:pt>
              <c:pt idx="3">
                <c:v>18</c:v>
              </c:pt>
              <c:pt idx="4">
                <c:v>24</c:v>
              </c:pt>
              <c:pt idx="5">
                <c:v>36</c:v>
              </c:pt>
              <c:pt idx="6">
                <c:v>48</c:v>
              </c:pt>
            </c:numLit>
          </c:cat>
          <c:val>
            <c:numRef>
              <c:f>graphs!$B$4:$H$4</c:f>
              <c:numCache>
                <c:formatCode>General</c:formatCode>
                <c:ptCount val="7"/>
                <c:pt idx="0">
                  <c:v>135.2173913</c:v>
                </c:pt>
                <c:pt idx="1">
                  <c:v>129.86956499999971</c:v>
                </c:pt>
                <c:pt idx="2">
                  <c:v>126.95652170000002</c:v>
                </c:pt>
                <c:pt idx="3">
                  <c:v>128.52173910000027</c:v>
                </c:pt>
                <c:pt idx="4">
                  <c:v>135.2173913</c:v>
                </c:pt>
                <c:pt idx="5">
                  <c:v>133.26086959999998</c:v>
                </c:pt>
                <c:pt idx="6">
                  <c:v>132.60869569999971</c:v>
                </c:pt>
              </c:numCache>
            </c:numRef>
          </c:val>
          <c:smooth val="0"/>
        </c:ser>
        <c:ser>
          <c:idx val="1"/>
          <c:order val="1"/>
          <c:tx>
            <c:v>DBP Dexa</c:v>
          </c:tx>
          <c:marker>
            <c:symbol val="none"/>
          </c:marker>
          <c:cat>
            <c:numLit>
              <c:formatCode>General</c:formatCode>
              <c:ptCount val="7"/>
              <c:pt idx="0">
                <c:v>0</c:v>
              </c:pt>
              <c:pt idx="1">
                <c:v>6</c:v>
              </c:pt>
              <c:pt idx="2">
                <c:v>12</c:v>
              </c:pt>
              <c:pt idx="3">
                <c:v>18</c:v>
              </c:pt>
              <c:pt idx="4">
                <c:v>24</c:v>
              </c:pt>
              <c:pt idx="5">
                <c:v>36</c:v>
              </c:pt>
              <c:pt idx="6">
                <c:v>48</c:v>
              </c:pt>
            </c:numLit>
          </c:cat>
          <c:val>
            <c:numRef>
              <c:f>graphs!$B$5:$H$5</c:f>
              <c:numCache>
                <c:formatCode>General</c:formatCode>
                <c:ptCount val="7"/>
                <c:pt idx="0">
                  <c:v>84.434782609999999</c:v>
                </c:pt>
                <c:pt idx="1">
                  <c:v>75.086956499999999</c:v>
                </c:pt>
                <c:pt idx="2">
                  <c:v>76.434782609999999</c:v>
                </c:pt>
                <c:pt idx="3">
                  <c:v>79.956521739999999</c:v>
                </c:pt>
                <c:pt idx="4">
                  <c:v>80.565217390000001</c:v>
                </c:pt>
                <c:pt idx="5">
                  <c:v>78.695652169999988</c:v>
                </c:pt>
                <c:pt idx="6">
                  <c:v>81.739130430000003</c:v>
                </c:pt>
              </c:numCache>
            </c:numRef>
          </c:val>
          <c:smooth val="0"/>
        </c:ser>
        <c:ser>
          <c:idx val="2"/>
          <c:order val="2"/>
          <c:tx>
            <c:v>SBP Benzo</c:v>
          </c:tx>
          <c:marker>
            <c:symbol val="none"/>
          </c:marker>
          <c:cat>
            <c:numLit>
              <c:formatCode>General</c:formatCode>
              <c:ptCount val="7"/>
              <c:pt idx="0">
                <c:v>0</c:v>
              </c:pt>
              <c:pt idx="1">
                <c:v>6</c:v>
              </c:pt>
              <c:pt idx="2">
                <c:v>12</c:v>
              </c:pt>
              <c:pt idx="3">
                <c:v>18</c:v>
              </c:pt>
              <c:pt idx="4">
                <c:v>24</c:v>
              </c:pt>
              <c:pt idx="5">
                <c:v>36</c:v>
              </c:pt>
              <c:pt idx="6">
                <c:v>48</c:v>
              </c:pt>
            </c:numLit>
          </c:cat>
          <c:val>
            <c:numRef>
              <c:f>graphs!$B$11:$H$11</c:f>
              <c:numCache>
                <c:formatCode>General</c:formatCode>
                <c:ptCount val="7"/>
                <c:pt idx="0">
                  <c:v>136.66666666666652</c:v>
                </c:pt>
                <c:pt idx="1">
                  <c:v>124.26666666666669</c:v>
                </c:pt>
                <c:pt idx="2">
                  <c:v>117.76666666666669</c:v>
                </c:pt>
                <c:pt idx="3">
                  <c:v>120.73333333333331</c:v>
                </c:pt>
                <c:pt idx="4">
                  <c:v>123.66666666666667</c:v>
                </c:pt>
                <c:pt idx="5">
                  <c:v>125.6</c:v>
                </c:pt>
                <c:pt idx="6">
                  <c:v>126.73333333333331</c:v>
                </c:pt>
              </c:numCache>
            </c:numRef>
          </c:val>
          <c:smooth val="0"/>
        </c:ser>
        <c:ser>
          <c:idx val="3"/>
          <c:order val="3"/>
          <c:tx>
            <c:v>DBP Benzo</c:v>
          </c:tx>
          <c:marker>
            <c:symbol val="none"/>
          </c:marker>
          <c:cat>
            <c:numLit>
              <c:formatCode>General</c:formatCode>
              <c:ptCount val="7"/>
              <c:pt idx="0">
                <c:v>0</c:v>
              </c:pt>
              <c:pt idx="1">
                <c:v>6</c:v>
              </c:pt>
              <c:pt idx="2">
                <c:v>12</c:v>
              </c:pt>
              <c:pt idx="3">
                <c:v>18</c:v>
              </c:pt>
              <c:pt idx="4">
                <c:v>24</c:v>
              </c:pt>
              <c:pt idx="5">
                <c:v>36</c:v>
              </c:pt>
              <c:pt idx="6">
                <c:v>48</c:v>
              </c:pt>
            </c:numLit>
          </c:cat>
          <c:val>
            <c:numRef>
              <c:f>graphs!$B$12:$H$12</c:f>
              <c:numCache>
                <c:formatCode>General</c:formatCode>
                <c:ptCount val="7"/>
                <c:pt idx="0">
                  <c:v>78.533333333333289</c:v>
                </c:pt>
                <c:pt idx="1">
                  <c:v>76.833333333333258</c:v>
                </c:pt>
                <c:pt idx="2">
                  <c:v>72.333333333333258</c:v>
                </c:pt>
                <c:pt idx="3">
                  <c:v>72.7</c:v>
                </c:pt>
                <c:pt idx="4">
                  <c:v>77.2</c:v>
                </c:pt>
                <c:pt idx="5">
                  <c:v>75.266666666666666</c:v>
                </c:pt>
                <c:pt idx="6">
                  <c:v>75.433333333333309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099456"/>
        <c:axId val="44100992"/>
      </c:lineChart>
      <c:catAx>
        <c:axId val="4409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100992"/>
        <c:crosses val="autoZero"/>
        <c:auto val="1"/>
        <c:lblAlgn val="ctr"/>
        <c:lblOffset val="100"/>
        <c:noMultiLvlLbl val="0"/>
      </c:catAx>
      <c:valAx>
        <c:axId val="44100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0994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0000000000000037E-2"/>
          <c:y val="1.7075771832730065E-2"/>
          <c:w val="0.9"/>
          <c:h val="5.1463283841233408E-2"/>
        </c:manualLayout>
      </c:layout>
      <c:overlay val="0"/>
      <c:spPr>
        <a:noFill/>
      </c:sp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73840769903742"/>
          <c:y val="0.12591848353524332"/>
          <c:w val="0.83059492563429571"/>
          <c:h val="0.7211245990084576"/>
        </c:manualLayout>
      </c:layout>
      <c:lineChart>
        <c:grouping val="standard"/>
        <c:varyColors val="0"/>
        <c:ser>
          <c:idx val="0"/>
          <c:order val="0"/>
          <c:tx>
            <c:v>HR Dexmedetomidine</c:v>
          </c:tx>
          <c:marker>
            <c:symbol val="none"/>
          </c:marker>
          <c:cat>
            <c:numLit>
              <c:formatCode>General</c:formatCode>
              <c:ptCount val="7"/>
              <c:pt idx="0">
                <c:v>0</c:v>
              </c:pt>
              <c:pt idx="1">
                <c:v>6</c:v>
              </c:pt>
              <c:pt idx="2">
                <c:v>12</c:v>
              </c:pt>
              <c:pt idx="3">
                <c:v>18</c:v>
              </c:pt>
              <c:pt idx="4">
                <c:v>24</c:v>
              </c:pt>
              <c:pt idx="5">
                <c:v>36</c:v>
              </c:pt>
              <c:pt idx="6">
                <c:v>48</c:v>
              </c:pt>
            </c:numLit>
          </c:cat>
          <c:val>
            <c:numRef>
              <c:f>graphs!$B$7:$H$7</c:f>
              <c:numCache>
                <c:formatCode>General</c:formatCode>
                <c:ptCount val="7"/>
                <c:pt idx="0">
                  <c:v>104.7826087</c:v>
                </c:pt>
                <c:pt idx="1">
                  <c:v>79.913043500000143</c:v>
                </c:pt>
                <c:pt idx="2">
                  <c:v>80.217391300000003</c:v>
                </c:pt>
                <c:pt idx="3">
                  <c:v>81</c:v>
                </c:pt>
                <c:pt idx="4">
                  <c:v>81.565217390000001</c:v>
                </c:pt>
                <c:pt idx="5">
                  <c:v>88.086956520000001</c:v>
                </c:pt>
                <c:pt idx="6">
                  <c:v>88.130434780000002</c:v>
                </c:pt>
              </c:numCache>
            </c:numRef>
          </c:val>
          <c:smooth val="0"/>
        </c:ser>
        <c:ser>
          <c:idx val="1"/>
          <c:order val="1"/>
          <c:tx>
            <c:v>HR benzodiazepine</c:v>
          </c:tx>
          <c:marker>
            <c:symbol val="none"/>
          </c:marker>
          <c:cat>
            <c:numLit>
              <c:formatCode>General</c:formatCode>
              <c:ptCount val="7"/>
              <c:pt idx="0">
                <c:v>0</c:v>
              </c:pt>
              <c:pt idx="1">
                <c:v>6</c:v>
              </c:pt>
              <c:pt idx="2">
                <c:v>12</c:v>
              </c:pt>
              <c:pt idx="3">
                <c:v>18</c:v>
              </c:pt>
              <c:pt idx="4">
                <c:v>24</c:v>
              </c:pt>
              <c:pt idx="5">
                <c:v>36</c:v>
              </c:pt>
              <c:pt idx="6">
                <c:v>48</c:v>
              </c:pt>
            </c:numLit>
          </c:cat>
          <c:val>
            <c:numRef>
              <c:f>graphs!$B$14:$H$14</c:f>
              <c:numCache>
                <c:formatCode>General</c:formatCode>
                <c:ptCount val="7"/>
                <c:pt idx="0">
                  <c:v>116.96666666666681</c:v>
                </c:pt>
                <c:pt idx="1">
                  <c:v>106.1333333333332</c:v>
                </c:pt>
                <c:pt idx="2">
                  <c:v>97.966666666666697</c:v>
                </c:pt>
                <c:pt idx="3">
                  <c:v>97.266666666666666</c:v>
                </c:pt>
                <c:pt idx="4">
                  <c:v>93</c:v>
                </c:pt>
                <c:pt idx="5">
                  <c:v>91.5</c:v>
                </c:pt>
                <c:pt idx="6">
                  <c:v>90.233333333333249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482496"/>
        <c:axId val="103484032"/>
      </c:lineChart>
      <c:catAx>
        <c:axId val="10348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484032"/>
        <c:crosses val="autoZero"/>
        <c:auto val="1"/>
        <c:lblAlgn val="ctr"/>
        <c:lblOffset val="100"/>
        <c:noMultiLvlLbl val="0"/>
      </c:catAx>
      <c:valAx>
        <c:axId val="103484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4824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073797025371857"/>
          <c:y val="4.4071757080098799E-2"/>
          <c:w val="0.68907961504812276"/>
          <c:h val="8.3717191601050067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0.422</cdr:x>
      <cdr:y>0.94143</cdr:y>
    </cdr:from>
    <cdr:to>
      <cdr:x>0.526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09775" y="4870771"/>
          <a:ext cx="495300" cy="287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dirty="0"/>
            <a:t>Hours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0.40833</cdr:x>
      <cdr:y>0.90412</cdr:y>
    </cdr:from>
    <cdr:to>
      <cdr:x>0.51667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66900" y="3223120"/>
          <a:ext cx="495300" cy="263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/>
            <a:t>Hours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BD65D-28E1-4D6F-AD4E-3488B3E9C896}" type="datetimeFigureOut">
              <a:rPr lang="en-US" smtClean="0"/>
              <a:pPr/>
              <a:t>1/14/2015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FB440-3395-4DC3-8FAD-4C5D8F832B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6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Weakly inhibits CYP1A2, CYP2C9 and CYP3A4.</a:t>
            </a:r>
            <a:r>
              <a:rPr lang="en-US" baseline="0" dirty="0" smtClean="0"/>
              <a:t>  Route IV.  No dose adjustments for renal impairment.  Consider dose reduction for hepatic impairment.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FB440-3395-4DC3-8FAD-4C5D8F832B7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pt had</a:t>
            </a:r>
            <a:r>
              <a:rPr lang="en-US" baseline="0" dirty="0" smtClean="0"/>
              <a:t> dexmedetomidine dc’d due to symptomatic bradycardia.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FB440-3395-4DC3-8FAD-4C5D8F832B7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of 20 patients on dexmedetomidine suffered two 9-second asystolic pauses, which did not recur after dexmedetomidine discontinuation.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FB440-3395-4DC3-8FAD-4C5D8F832B7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WC ppt back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9695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5272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80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65DB16-9024-4840-9426-965E296D166F}" type="datetimeFigureOut">
              <a:rPr lang="en-GB" smtClean="0"/>
              <a:pPr/>
              <a:t>14/01/2015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267A7-652D-4F28-BA4A-858676E243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24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535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52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10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31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720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WC ppt back2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5656" y="29620"/>
            <a:ext cx="7211144" cy="1167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92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C0000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C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C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C0000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C0000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Safety and Efficacy of Dexmedetomidine as Adjunctive Therapy for Alcohol Withdrawal in ICU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52727"/>
            <a:ext cx="6400800" cy="162860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Vincent Rizzo MD MBA FACP</a:t>
            </a:r>
          </a:p>
          <a:p>
            <a:r>
              <a:rPr lang="en-US" dirty="0" smtClean="0"/>
              <a:t>Ricardo Lopez MD FCCP</a:t>
            </a:r>
          </a:p>
          <a:p>
            <a:r>
              <a:rPr lang="en-US" sz="2600" dirty="0" err="1" smtClean="0"/>
              <a:t>Nagalli</a:t>
            </a:r>
            <a:r>
              <a:rPr lang="en-US" sz="2600" dirty="0" smtClean="0"/>
              <a:t>, S., </a:t>
            </a:r>
            <a:r>
              <a:rPr lang="en-US" sz="2600" dirty="0" err="1" smtClean="0"/>
              <a:t>Kachalia</a:t>
            </a:r>
            <a:r>
              <a:rPr lang="en-US" sz="2600" dirty="0" smtClean="0"/>
              <a:t>, A., </a:t>
            </a:r>
            <a:r>
              <a:rPr lang="en-US" sz="2600" dirty="0" err="1" smtClean="0"/>
              <a:t>Kachalia</a:t>
            </a:r>
            <a:r>
              <a:rPr lang="en-US" sz="2600" dirty="0" smtClean="0"/>
              <a:t>, K, </a:t>
            </a:r>
            <a:r>
              <a:rPr lang="en-US" sz="2600" dirty="0" err="1" smtClean="0"/>
              <a:t>Rahman</a:t>
            </a:r>
            <a:r>
              <a:rPr lang="en-US" sz="2600" dirty="0" smtClean="0"/>
              <a:t>, H.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Adjunctive dexmedetomidine therapy for benzodiazepine refractory alcohol withdrawal results in statistically significant reductions for incidence of intubation, average number of days of intubation after initiation and ICU LOS.</a:t>
            </a:r>
          </a:p>
          <a:p>
            <a:r>
              <a:rPr lang="en-US" dirty="0" smtClean="0"/>
              <a:t>Reduction in ICU stay can be attributed to faster weaning off mechanical ventilation and better control of hyper-adrenergic symptoms</a:t>
            </a:r>
          </a:p>
          <a:p>
            <a:r>
              <a:rPr lang="en-US" dirty="0" smtClean="0"/>
              <a:t>Hospital LOS is reduced but statistically significance was not achieved.</a:t>
            </a:r>
          </a:p>
          <a:p>
            <a:r>
              <a:rPr lang="en-US" dirty="0" smtClean="0"/>
              <a:t>Dexmedetomidine resulted in higher incidence of bradycardia episodes and seizure episodes although findings are not statistically significant.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Dexmedetomidine proves to be an effective agent for benzodiazepine refractory alcohol withdrawal.</a:t>
            </a:r>
          </a:p>
          <a:p>
            <a:r>
              <a:rPr lang="en-US" dirty="0" smtClean="0"/>
              <a:t>Helps to reduce health care costs by minimizing utilization of resources.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91.3% cases used dexmedetomidine as escalation therapy for benzodiazepine refractory alcohol withdrawal.</a:t>
            </a:r>
          </a:p>
          <a:p>
            <a:r>
              <a:rPr lang="en-US" dirty="0" smtClean="0"/>
              <a:t>This may contribute to the occurrence of adverse events before initiation of dexmedetomidine, increasing inpatient LOS and subsequently increasing healthcare costs.</a:t>
            </a:r>
          </a:p>
          <a:p>
            <a:r>
              <a:rPr lang="en-US" dirty="0" smtClean="0"/>
              <a:t>Early initiation of dexmedetomidine alongside conventional sedatives as compared to awaiting an escalation point may help alleviate the hyper-adrenergic manifestations of alcohol withdrawal and lead to better results with respect to LOS, mechanical ventilation, patient comfort and decreased costs.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to disclose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1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Alcohol consumption</a:t>
            </a:r>
          </a:p>
          <a:p>
            <a:pPr lvl="1"/>
            <a:r>
              <a:rPr lang="en-US" dirty="0" smtClean="0"/>
              <a:t>In 2012 the National Survey on Drug Use and Health</a:t>
            </a:r>
          </a:p>
          <a:p>
            <a:pPr lvl="2"/>
            <a:r>
              <a:rPr lang="en-US" dirty="0" smtClean="0"/>
              <a:t>84% of Americans 18-25 years of age and 88% of Americans 26 and older have consumed alcohol in their lifetime</a:t>
            </a:r>
          </a:p>
          <a:p>
            <a:pPr lvl="2"/>
            <a:r>
              <a:rPr lang="en-US" dirty="0" smtClean="0"/>
              <a:t>60% &amp; 55% respectively consumed in the past month</a:t>
            </a:r>
          </a:p>
          <a:p>
            <a:pPr lvl="1"/>
            <a:r>
              <a:rPr lang="en-US" dirty="0" smtClean="0"/>
              <a:t>Inhibits NDMA receptors and activates GABA-A receptors</a:t>
            </a:r>
          </a:p>
          <a:p>
            <a:pPr lvl="1"/>
            <a:r>
              <a:rPr lang="en-US" dirty="0" smtClean="0"/>
              <a:t>8 Million alcohol dependant people in the US</a:t>
            </a:r>
          </a:p>
          <a:p>
            <a:pPr lvl="1"/>
            <a:r>
              <a:rPr lang="en-US" dirty="0" smtClean="0"/>
              <a:t>500,000 episodes per year of withdrawal severe enough to require pharmacologic treatment </a:t>
            </a:r>
          </a:p>
          <a:p>
            <a:pPr lvl="1"/>
            <a:endParaRPr lang="en-US" sz="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99592" y="5877272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800" dirty="0" smtClean="0"/>
              <a:t>http: //www.drugabuse.gov/national-survey-drug-use-heatlh</a:t>
            </a:r>
          </a:p>
          <a:p>
            <a:pPr lvl="1"/>
            <a:r>
              <a:rPr lang="en-US" sz="800" dirty="0" smtClean="0"/>
              <a:t>NEJM 2003;348(18):1786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Four clinical states of alcohol withdrawal</a:t>
            </a:r>
          </a:p>
          <a:p>
            <a:pPr lvl="1"/>
            <a:r>
              <a:rPr lang="en-US" dirty="0" smtClean="0"/>
              <a:t>Autonomic hyperactivity, hallucinations, neuronal excitation, Delirium Tremens  (DT)</a:t>
            </a:r>
          </a:p>
          <a:p>
            <a:r>
              <a:rPr lang="en-US" dirty="0" smtClean="0"/>
              <a:t>5% of patients will develop DT, usually between 48-96 hours after their last drink. </a:t>
            </a:r>
          </a:p>
          <a:p>
            <a:r>
              <a:rPr lang="en-US" dirty="0" smtClean="0"/>
              <a:t>Risk factors include </a:t>
            </a:r>
          </a:p>
          <a:p>
            <a:pPr lvl="1"/>
            <a:r>
              <a:rPr lang="en-US" dirty="0" smtClean="0"/>
              <a:t>History of sustained drinking, history of previous DT, age &gt;30, the presence of a concurrent illness, the presence of significant alcohol withdrawal with an elevated alcohol level, a longer period since the last drink</a:t>
            </a:r>
          </a:p>
          <a:p>
            <a:r>
              <a:rPr lang="en-US" dirty="0" smtClean="0"/>
              <a:t>Mortality has decreased from 37% in the early 20</a:t>
            </a:r>
            <a:r>
              <a:rPr lang="en-US" baseline="30000" dirty="0" smtClean="0"/>
              <a:t>th</a:t>
            </a:r>
            <a:r>
              <a:rPr lang="en-US" dirty="0" smtClean="0"/>
              <a:t> century to 5%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Patients with severe alcohol withdrawal often require escalating doses of benzodiazepines and intubation with mechanical ventilation which leads to prolonged Intensive Care Unit(ICU) stays and increasing healthcare costs.</a:t>
            </a:r>
          </a:p>
          <a:p>
            <a:r>
              <a:rPr lang="en-US" dirty="0" smtClean="0"/>
              <a:t>Average daily costs in the ICU are $2,278-$3,518</a:t>
            </a:r>
          </a:p>
          <a:p>
            <a:r>
              <a:rPr lang="en-US" dirty="0" smtClean="0"/>
              <a:t>Case studies suggest dexmedetomidine is effective in reducing benzodiazepine dosage and autonomic symptoms seen in alcohol withdrawal.</a:t>
            </a:r>
          </a:p>
          <a:p>
            <a:r>
              <a:rPr lang="en-US" dirty="0" smtClean="0"/>
              <a:t>We report a retrospective analysis of 53 ICU patients treated for alcohol withdrawal conducted to compare treatment with benzodiazepine alone to those receiving dexmedetomidine as escalation or substitution therapy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140968"/>
            <a:ext cx="2016224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Semin</a:t>
            </a:r>
            <a:r>
              <a:rPr lang="en-US" sz="800" dirty="0" smtClean="0"/>
              <a:t> </a:t>
            </a:r>
            <a:r>
              <a:rPr lang="en-US" sz="800" dirty="0" err="1" smtClean="0"/>
              <a:t>Resp</a:t>
            </a:r>
            <a:r>
              <a:rPr lang="en-US" sz="800" dirty="0" smtClean="0"/>
              <a:t> </a:t>
            </a:r>
            <a:r>
              <a:rPr lang="en-US" sz="800" dirty="0" err="1" smtClean="0"/>
              <a:t>Crit</a:t>
            </a:r>
            <a:r>
              <a:rPr lang="en-US" sz="800" dirty="0" smtClean="0"/>
              <a:t> Care Med 2013;34:529-536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Dexmedetomidine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Alpha 2 Adrenergic Agonist; Sedative</a:t>
            </a:r>
          </a:p>
          <a:p>
            <a:r>
              <a:rPr lang="en-US" dirty="0" smtClean="0"/>
              <a:t>Activates G-proteins by alpha 2a adrenoreceptors in brainstem</a:t>
            </a:r>
          </a:p>
          <a:p>
            <a:r>
              <a:rPr lang="en-US" dirty="0" smtClean="0"/>
              <a:t>Inhibits norepinephrine release</a:t>
            </a:r>
          </a:p>
          <a:p>
            <a:r>
              <a:rPr lang="en-US" dirty="0" smtClean="0"/>
              <a:t>Metabolized by CYP2A6</a:t>
            </a:r>
          </a:p>
          <a:p>
            <a:r>
              <a:rPr lang="en-US" dirty="0" smtClean="0"/>
              <a:t>Significant Adverse Reactions: Hypotension, Bradycardia, Constipation, Nausea</a:t>
            </a:r>
          </a:p>
          <a:p>
            <a:r>
              <a:rPr lang="en-US" dirty="0" smtClean="0"/>
              <a:t>Rebound Hypertension and Tachycardia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Retrospective study using records from a 17 bed mixed medical-surgical ICU were analyzed from January 2008 to December 2012 for patients treated with alcohol withdrawal. </a:t>
            </a:r>
          </a:p>
          <a:p>
            <a:r>
              <a:rPr lang="en-US" dirty="0" smtClean="0"/>
              <a:t>Inclusion criteria: Clinical Institute Withdrawal Scale(CIWA)&gt;14 and received &gt;16mg benzodiazepine over a 4 hour period. </a:t>
            </a:r>
          </a:p>
          <a:p>
            <a:r>
              <a:rPr lang="en-US" dirty="0" smtClean="0"/>
              <a:t>2 Groups: (1) Benzodiazepine alone and (2) Dexmedetomidine for benzodiazepine refractory withdrawal either as substitution or escalation therapy.</a:t>
            </a:r>
          </a:p>
          <a:p>
            <a:r>
              <a:rPr lang="en-US" dirty="0" smtClean="0"/>
              <a:t>Analysis was performed using t tests and Fischer’s exact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88"/>
                <a:gridCol w="2379712"/>
                <a:gridCol w="2743200"/>
              </a:tblGrid>
              <a:tr h="5931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Benzodiazepine</a:t>
                      </a:r>
                      <a:r>
                        <a:rPr lang="en-US" baseline="0" dirty="0" smtClean="0"/>
                        <a:t> alone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Dexmedetomidine</a:t>
                      </a:r>
                      <a:endParaRPr lang="en-US" dirty="0"/>
                    </a:p>
                  </a:txBody>
                  <a:tcPr/>
                </a:tc>
              </a:tr>
              <a:tr h="593173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patients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593173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40.52</a:t>
                      </a:r>
                      <a:endParaRPr lang="en-US" dirty="0"/>
                    </a:p>
                  </a:txBody>
                  <a:tcPr/>
                </a:tc>
              </a:tr>
              <a:tr h="593173">
                <a:tc>
                  <a:txBody>
                    <a:bodyPr/>
                    <a:lstStyle/>
                    <a:p>
                      <a:r>
                        <a:rPr lang="en-US" dirty="0" smtClean="0"/>
                        <a:t>Patients requiring intubation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  (16.67%)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 (26.09%)</a:t>
                      </a:r>
                      <a:endParaRPr lang="en-US" dirty="0"/>
                    </a:p>
                  </a:txBody>
                  <a:tcPr/>
                </a:tc>
              </a:tr>
              <a:tr h="761443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time receiving Dexmedetomidine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31.35 hours</a:t>
                      </a:r>
                      <a:endParaRPr lang="en-US" dirty="0"/>
                    </a:p>
                  </a:txBody>
                  <a:tcPr/>
                </a:tc>
              </a:tr>
              <a:tr h="593173">
                <a:tc>
                  <a:txBody>
                    <a:bodyPr/>
                    <a:lstStyle/>
                    <a:p>
                      <a:r>
                        <a:rPr lang="en-US" dirty="0" smtClean="0"/>
                        <a:t>Used as escalation</a:t>
                      </a:r>
                      <a:r>
                        <a:rPr lang="en-US" baseline="0" dirty="0" smtClean="0"/>
                        <a:t> therapy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 (91.3%)</a:t>
                      </a:r>
                      <a:endParaRPr lang="en-US" dirty="0"/>
                    </a:p>
                  </a:txBody>
                  <a:tcPr/>
                </a:tc>
              </a:tr>
              <a:tr h="593173">
                <a:tc>
                  <a:txBody>
                    <a:bodyPr/>
                    <a:lstStyle/>
                    <a:p>
                      <a:r>
                        <a:rPr lang="en-US" dirty="0" smtClean="0"/>
                        <a:t>Used as substitution therapy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77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332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Attributes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Benzodiazepine group, n=30 (%, SD/SEM)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Dexmedetomidine group, n=23 (%)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Change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P value (Fischer’s exact test, t test)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28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Average age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43.53 (11.11)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40.52 (11.15)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0.33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2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Incidence of intubation after initiation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10 (33.33%)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1 (4.34%)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                 28.98%                 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0.01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2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Average no. of days intubated after initiation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7.267 (5.573, n=15)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0.857 (0.899, n=7)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                 88.20%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0.0073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28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LOS ICU after initiation in days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7.967(1.459)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4.043(0.4422)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                 49.25%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0.0263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28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LOS hospital in days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18.533 (4.039)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13.739 (1.24)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                 25.87%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0.317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2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Incidence Bradycardia episodes after initiation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4 (13.33%)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8 (34.78%)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                  31.45%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0.098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2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Incidence seizure episodes after initiation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1 (3.3%)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2 (8.7%)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5.4%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  <a:cs typeface="Times New Roman"/>
                        </a:rPr>
                        <a:t>0.57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5508104" y="2780928"/>
            <a:ext cx="360040" cy="288032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5508104" y="3356992"/>
            <a:ext cx="360040" cy="288032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5508104" y="3861048"/>
            <a:ext cx="360040" cy="288032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5508104" y="4365104"/>
            <a:ext cx="360040" cy="288032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Up Arrow 10"/>
          <p:cNvSpPr/>
          <p:nvPr/>
        </p:nvSpPr>
        <p:spPr>
          <a:xfrm>
            <a:off x="5508104" y="4869160"/>
            <a:ext cx="360040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>
            <a:off x="5508104" y="5445224"/>
            <a:ext cx="360040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865</Words>
  <Application>Microsoft Office PowerPoint</Application>
  <PresentationFormat>On-screen Show (4:3)</PresentationFormat>
  <Paragraphs>122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Analysis of Safety and Efficacy of Dexmedetomidine as Adjunctive Therapy for Alcohol Withdrawal in ICU</vt:lpstr>
      <vt:lpstr>Disclosures</vt:lpstr>
      <vt:lpstr>Introduction</vt:lpstr>
      <vt:lpstr>Introduction</vt:lpstr>
      <vt:lpstr>Rationale</vt:lpstr>
      <vt:lpstr>Dexmedetomidine</vt:lpstr>
      <vt:lpstr>Methods</vt:lpstr>
      <vt:lpstr>Results</vt:lpstr>
      <vt:lpstr>Results</vt:lpstr>
      <vt:lpstr>Results</vt:lpstr>
      <vt:lpstr>Results</vt:lpstr>
      <vt:lpstr>Conclusions</vt:lpstr>
      <vt:lpstr>Conclusions</vt:lpstr>
      <vt:lpstr>Potential for the Future</vt:lpstr>
    </vt:vector>
  </TitlesOfParts>
  <Company>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Fortes</dc:creator>
  <cp:lastModifiedBy>Sukaina Jaffery</cp:lastModifiedBy>
  <cp:revision>55</cp:revision>
  <dcterms:created xsi:type="dcterms:W3CDTF">2013-02-27T14:46:32Z</dcterms:created>
  <dcterms:modified xsi:type="dcterms:W3CDTF">2015-01-14T17:15:30Z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